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3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rgbClr val="F6CECA"/>
          </a:solidFill>
        </a:fill>
      </a:tcStyle>
    </a:wholeTbl>
    <a:band2H>
      <a:tcTxStyle b="def" i="def"/>
      <a:tcStyle>
        <a:tcBdr/>
        <a:fill>
          <a:solidFill>
            <a:srgbClr val="FBE8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rgbClr val="CACBCD"/>
          </a:solidFill>
        </a:fill>
      </a:tcStyle>
    </a:wholeTbl>
    <a:band2H>
      <a:tcTxStyle b="def" i="def"/>
      <a:tcStyle>
        <a:tcBdr/>
        <a:fill>
          <a:solidFill>
            <a:srgbClr val="E6E7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7E8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3"/>
              </a:solidFill>
              <a:prstDash val="solid"/>
              <a:round/>
            </a:ln>
          </a:top>
          <a:bottom>
            <a:ln w="254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round/>
            </a:ln>
          </a:top>
          <a:bottom>
            <a:ln w="254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rgbClr val="CACBCD"/>
          </a:solidFill>
        </a:fill>
      </a:tcStyle>
    </a:wholeTbl>
    <a:band2H>
      <a:tcTxStyle b="def" i="def"/>
      <a:tcStyle>
        <a:tcBdr/>
        <a:fill>
          <a:solidFill>
            <a:srgbClr val="E6E7E8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4">
          <a:hueOff val="-1163793"/>
          <a:satOff val="-100000"/>
          <a:lumOff val="74525"/>
        </a:schemeClr>
      </a:tcTxStyle>
      <a:tcStyle>
        <a:tcBdr>
          <a:lef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4">
                  <a:hueOff val="-1163793"/>
                  <a:satOff val="-100000"/>
                  <a:lumOff val="74525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127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solidFill>
            <a:schemeClr val="accent3"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-1163793"/>
              <a:satOff val="-100000"/>
              <a:lumOff val="74525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127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solidFill>
            <a:schemeClr val="accent3">
              <a:alpha val="20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50800" cap="flat">
              <a:solidFill>
                <a:schemeClr val="accent3"/>
              </a:solidFill>
              <a:prstDash val="solid"/>
              <a:round/>
            </a:ln>
          </a:top>
          <a:bottom>
            <a:ln w="127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/>
      </a:tcTxStyle>
      <a:tcStyle>
        <a:tcBdr>
          <a:left>
            <a:ln w="12700" cap="flat">
              <a:solidFill>
                <a:schemeClr val="accent3"/>
              </a:solidFill>
              <a:prstDash val="solid"/>
              <a:round/>
            </a:ln>
          </a:left>
          <a:right>
            <a:ln w="12700" cap="flat">
              <a:solidFill>
                <a:schemeClr val="accent3"/>
              </a:solidFill>
              <a:prstDash val="solid"/>
              <a:round/>
            </a:ln>
          </a:right>
          <a:top>
            <a:ln w="12700" cap="flat">
              <a:solidFill>
                <a:schemeClr val="accent3"/>
              </a:solidFill>
              <a:prstDash val="solid"/>
              <a:round/>
            </a:ln>
          </a:top>
          <a:bottom>
            <a:ln w="25400" cap="flat">
              <a:solidFill>
                <a:schemeClr val="accent3"/>
              </a:solidFill>
              <a:prstDash val="solid"/>
              <a:round/>
            </a:ln>
          </a:bottom>
          <a:insideH>
            <a:ln w="12700" cap="flat">
              <a:solidFill>
                <a:schemeClr val="accent3"/>
              </a:solidFill>
              <a:prstDash val="solid"/>
              <a:round/>
            </a:ln>
          </a:insideH>
          <a:insideV>
            <a:ln w="12700" cap="flat">
              <a:solidFill>
                <a:schemeClr val="accent3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8" name="Shape 18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 Neue"/>
      </a:defRPr>
    </a:lvl1pPr>
    <a:lvl2pPr indent="228600" latinLnBrk="0">
      <a:defRPr sz="1200">
        <a:latin typeface="+mn-lt"/>
        <a:ea typeface="+mn-ea"/>
        <a:cs typeface="+mn-cs"/>
        <a:sym typeface="Helvetica Neue"/>
      </a:defRPr>
    </a:lvl2pPr>
    <a:lvl3pPr indent="457200" latinLnBrk="0">
      <a:defRPr sz="1200">
        <a:latin typeface="+mn-lt"/>
        <a:ea typeface="+mn-ea"/>
        <a:cs typeface="+mn-cs"/>
        <a:sym typeface="Helvetica Neue"/>
      </a:defRPr>
    </a:lvl3pPr>
    <a:lvl4pPr indent="685800" latinLnBrk="0">
      <a:defRPr sz="1200">
        <a:latin typeface="+mn-lt"/>
        <a:ea typeface="+mn-ea"/>
        <a:cs typeface="+mn-cs"/>
        <a:sym typeface="Helvetica Neue"/>
      </a:defRPr>
    </a:lvl4pPr>
    <a:lvl5pPr indent="914400" latinLnBrk="0">
      <a:defRPr sz="1200">
        <a:latin typeface="+mn-lt"/>
        <a:ea typeface="+mn-ea"/>
        <a:cs typeface="+mn-cs"/>
        <a:sym typeface="Helvetica Neue"/>
      </a:defRPr>
    </a:lvl5pPr>
    <a:lvl6pPr indent="1143000" latinLnBrk="0">
      <a:defRPr sz="1200">
        <a:latin typeface="+mn-lt"/>
        <a:ea typeface="+mn-ea"/>
        <a:cs typeface="+mn-cs"/>
        <a:sym typeface="Helvetica Neue"/>
      </a:defRPr>
    </a:lvl6pPr>
    <a:lvl7pPr indent="1371600" latinLnBrk="0">
      <a:defRPr sz="1200">
        <a:latin typeface="+mn-lt"/>
        <a:ea typeface="+mn-ea"/>
        <a:cs typeface="+mn-cs"/>
        <a:sym typeface="Helvetica Neue"/>
      </a:defRPr>
    </a:lvl7pPr>
    <a:lvl8pPr indent="1600200" latinLnBrk="0">
      <a:defRPr sz="1200">
        <a:latin typeface="+mn-lt"/>
        <a:ea typeface="+mn-ea"/>
        <a:cs typeface="+mn-cs"/>
        <a:sym typeface="Helvetica Neue"/>
      </a:defRPr>
    </a:lvl8pPr>
    <a:lvl9pPr indent="1828800" latinLnBrk="0">
      <a:defRPr sz="1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chemeClr val="accent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92074"/>
            <a:ext cx="82296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000000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ar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21" name="topbar"/>
          <p:cNvSpPr/>
          <p:nvPr/>
        </p:nvSpPr>
        <p:spPr>
          <a:xfrm>
            <a:off x="228600" y="0"/>
            <a:ext cx="8915400" cy="11430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24" name="badge"/>
          <p:cNvGrpSpPr/>
          <p:nvPr/>
        </p:nvGrpSpPr>
        <p:grpSpPr>
          <a:xfrm>
            <a:off x="457200" y="342900"/>
            <a:ext cx="2743200" cy="228600"/>
            <a:chOff x="0" y="0"/>
            <a:chExt cx="2743200" cy="228600"/>
          </a:xfrm>
        </p:grpSpPr>
        <p:sp>
          <p:nvSpPr>
            <p:cNvPr id="22" name="Rectangle"/>
            <p:cNvSpPr/>
            <p:nvPr/>
          </p:nvSpPr>
          <p:spPr>
            <a:xfrm>
              <a:off x="0" y="0"/>
              <a:ext cx="2743200" cy="228600"/>
            </a:xfrm>
            <a:prstGeom prst="rect">
              <a:avLst/>
            </a:prstGeom>
            <a:solidFill>
              <a:schemeClr val="accent2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3" name="SYEP TECH INTERNSHIP · 2026"/>
            <p:cNvSpPr txBox="1"/>
            <p:nvPr/>
          </p:nvSpPr>
          <p:spPr>
            <a:xfrm>
              <a:off x="45719" y="5079"/>
              <a:ext cx="2651762" cy="2184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SYEP Tech internship · 2026</a:t>
              </a:r>
            </a:p>
          </p:txBody>
        </p:sp>
      </p:grpSp>
      <p:sp>
        <p:nvSpPr>
          <p:cNvPr id="25" name="title"/>
          <p:cNvSpPr txBox="1"/>
          <p:nvPr/>
        </p:nvSpPr>
        <p:spPr>
          <a:xfrm>
            <a:off x="502919" y="685799"/>
            <a:ext cx="7908562" cy="13006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4800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Final presentation</a:t>
            </a:r>
            <a:endParaRPr>
              <a:solidFill>
                <a:srgbClr val="000000"/>
              </a:solidFill>
            </a:endParaRPr>
          </a:p>
          <a:p>
            <a:pPr>
              <a:defRPr sz="2400">
                <a:solidFill>
                  <a:schemeClr val="accent4">
                    <a:hueOff val="-1163793"/>
                    <a:satOff val="-100000"/>
                    <a:lumOff val="74525"/>
                  </a:schemeClr>
                </a:solidFill>
              </a:defRPr>
            </a:pPr>
            <a:r>
              <a:t>[Project Title Here]</a:t>
            </a:r>
          </a:p>
        </p:txBody>
      </p:sp>
      <p:sp>
        <p:nvSpPr>
          <p:cNvPr id="26" name="divider"/>
          <p:cNvSpPr/>
          <p:nvPr/>
        </p:nvSpPr>
        <p:spPr>
          <a:xfrm>
            <a:off x="457200" y="2400000"/>
            <a:ext cx="1371600" cy="57151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27" name="sub"/>
          <p:cNvSpPr txBox="1"/>
          <p:nvPr/>
        </p:nvSpPr>
        <p:spPr>
          <a:xfrm>
            <a:off x="502919" y="2514600"/>
            <a:ext cx="6766562" cy="7587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b="1">
                <a:solidFill>
                  <a:schemeClr val="accent4">
                    <a:hueOff val="-1163793"/>
                    <a:satOff val="-100000"/>
                    <a:lumOff val="74525"/>
                  </a:schemeClr>
                </a:solidFill>
              </a:defRPr>
            </a:pPr>
            <a:r>
              <a:t>Presented by: [Intern Name(s)]</a:t>
            </a:r>
            <a:endParaRPr>
              <a:solidFill>
                <a:srgbClr val="000000"/>
              </a:solidFill>
            </a:endParaRPr>
          </a:p>
          <a:p>
            <a:pPr>
              <a:defRPr sz="1400">
                <a:solidFill>
                  <a:schemeClr val="accent2"/>
                </a:solidFill>
              </a:defRPr>
            </a:pPr>
            <a:r>
              <a:t>Host Company: [Company Name]  ·  Supervisor: [Name]</a:t>
            </a:r>
            <a:endParaRPr>
              <a:solidFill>
                <a:srgbClr val="000000"/>
              </a:solidFill>
            </a:endParaRPr>
          </a:p>
          <a:p>
            <a:pPr>
              <a:defRPr sz="1400">
                <a:solidFill>
                  <a:schemeClr val="accent2"/>
                </a:solidFill>
              </a:defRPr>
            </a:pPr>
            <a:r>
              <a:t>DYCD SYEP  ·  Summer 2026  ·  [Date]</a:t>
            </a:r>
          </a:p>
        </p:txBody>
      </p:sp>
      <p:grpSp>
        <p:nvGrpSpPr>
          <p:cNvPr id="30" name="footer"/>
          <p:cNvGrpSpPr/>
          <p:nvPr/>
        </p:nvGrpSpPr>
        <p:grpSpPr>
          <a:xfrm>
            <a:off x="228600" y="6400000"/>
            <a:ext cx="8915400" cy="458001"/>
            <a:chOff x="0" y="0"/>
            <a:chExt cx="8915400" cy="457999"/>
          </a:xfrm>
        </p:grpSpPr>
        <p:sp>
          <p:nvSpPr>
            <p:cNvPr id="28" name="Rectangle"/>
            <p:cNvSpPr/>
            <p:nvPr/>
          </p:nvSpPr>
          <p:spPr>
            <a:xfrm>
              <a:off x="0" y="0"/>
              <a:ext cx="8915400" cy="4580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29" name="NYC PUBLIC SCHOOLS ·  NYC DEPT OF YOUTH &amp; COMMUNITY DEVELOPMENT"/>
            <p:cNvSpPr txBox="1"/>
            <p:nvPr/>
          </p:nvSpPr>
          <p:spPr>
            <a:xfrm>
              <a:off x="45719" y="121649"/>
              <a:ext cx="8823962" cy="21470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b="1" sz="9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NYC Public Schools  ·  NYC Dept of Youth &amp; Community Development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bar"/>
          <p:cNvSpPr/>
          <p:nvPr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chemeClr val="accent1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81" name="thanks"/>
          <p:cNvSpPr txBox="1"/>
          <p:nvPr/>
        </p:nvSpPr>
        <p:spPr>
          <a:xfrm>
            <a:off x="502919" y="457200"/>
            <a:ext cx="8366162" cy="13404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defRPr sz="5400">
                <a:solidFill>
                  <a:schemeClr val="accent1"/>
                </a:solidFill>
                <a:latin typeface="Arial Black"/>
                <a:ea typeface="Arial Black"/>
                <a:cs typeface="Arial Black"/>
                <a:sym typeface="Arial Black"/>
              </a:defRPr>
            </a:pPr>
            <a:r>
              <a:t>Thank you!</a:t>
            </a:r>
            <a:endParaRPr>
              <a:solidFill>
                <a:srgbClr val="000000"/>
              </a:solidFill>
            </a:endParaRPr>
          </a:p>
          <a:p>
            <a:pPr>
              <a:defRPr sz="2000">
                <a:solidFill>
                  <a:schemeClr val="accent4">
                    <a:hueOff val="-1163793"/>
                    <a:satOff val="-100000"/>
                    <a:lumOff val="74525"/>
                  </a:schemeClr>
                </a:solidFill>
              </a:defRPr>
            </a:pPr>
            <a:r>
              <a:t>Questions? We are happy to discuss our work.</a:t>
            </a:r>
          </a:p>
        </p:txBody>
      </p:sp>
      <p:sp>
        <p:nvSpPr>
          <p:cNvPr id="182" name="div"/>
          <p:cNvSpPr/>
          <p:nvPr/>
        </p:nvSpPr>
        <p:spPr>
          <a:xfrm>
            <a:off x="457200" y="2628900"/>
            <a:ext cx="13716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185" name="nextsteps"/>
          <p:cNvGrpSpPr/>
          <p:nvPr/>
        </p:nvGrpSpPr>
        <p:grpSpPr>
          <a:xfrm>
            <a:off x="457200" y="2800000"/>
            <a:ext cx="3886200" cy="3428701"/>
            <a:chOff x="0" y="0"/>
            <a:chExt cx="3886200" cy="3428700"/>
          </a:xfrm>
        </p:grpSpPr>
        <p:sp>
          <p:nvSpPr>
            <p:cNvPr id="183" name="Rectangle"/>
            <p:cNvSpPr/>
            <p:nvPr/>
          </p:nvSpPr>
          <p:spPr>
            <a:xfrm>
              <a:off x="0" y="-1"/>
              <a:ext cx="3886200" cy="3428702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4" name="MY NEXT STEPS…"/>
            <p:cNvSpPr txBox="1"/>
            <p:nvPr/>
          </p:nvSpPr>
          <p:spPr>
            <a:xfrm>
              <a:off x="9525" y="9524"/>
              <a:ext cx="3867150" cy="1505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My next steps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[What will you do next in your tech journey?]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[What skill do you want to develop next?]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[What career in tech interests you most?]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[How will you use what you learned here?]</a:t>
              </a:r>
            </a:p>
          </p:txBody>
        </p:sp>
      </p:grpSp>
      <p:grpSp>
        <p:nvGrpSpPr>
          <p:cNvPr id="188" name="connect"/>
          <p:cNvGrpSpPr/>
          <p:nvPr/>
        </p:nvGrpSpPr>
        <p:grpSpPr>
          <a:xfrm>
            <a:off x="4571400" y="2800000"/>
            <a:ext cx="4343801" cy="3428701"/>
            <a:chOff x="0" y="0"/>
            <a:chExt cx="4343799" cy="3428700"/>
          </a:xfrm>
        </p:grpSpPr>
        <p:sp>
          <p:nvSpPr>
            <p:cNvPr id="186" name="Rectangle"/>
            <p:cNvSpPr/>
            <p:nvPr/>
          </p:nvSpPr>
          <p:spPr>
            <a:xfrm>
              <a:off x="0" y="-1"/>
              <a:ext cx="4343800" cy="3428702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87" name="CONNECT WITH US…"/>
            <p:cNvSpPr txBox="1"/>
            <p:nvPr/>
          </p:nvSpPr>
          <p:spPr>
            <a:xfrm>
              <a:off x="0" y="-1"/>
              <a:ext cx="4343800" cy="18111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Connect with us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LinkedIn: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[Your LinkedIn / Portfolio URL]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Email: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[your.email@school.edu]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 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Acknowledgements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Thank you to [Supervisor Name], [Company], NYCPS, and DYCD for this opportunity.</a:t>
              </a:r>
            </a:p>
          </p:txBody>
        </p:sp>
      </p:grpSp>
      <p:grpSp>
        <p:nvGrpSpPr>
          <p:cNvPr id="191" name="footer"/>
          <p:cNvGrpSpPr/>
          <p:nvPr/>
        </p:nvGrpSpPr>
        <p:grpSpPr>
          <a:xfrm>
            <a:off x="228600" y="6572250"/>
            <a:ext cx="8915400" cy="285750"/>
            <a:chOff x="0" y="0"/>
            <a:chExt cx="8915400" cy="285750"/>
          </a:xfrm>
        </p:grpSpPr>
        <p:sp>
          <p:nvSpPr>
            <p:cNvPr id="189" name="Rectangle"/>
            <p:cNvSpPr/>
            <p:nvPr/>
          </p:nvSpPr>
          <p:spPr>
            <a:xfrm>
              <a:off x="0" y="0"/>
              <a:ext cx="89154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90" name="NYC PUBLIC SCHOOLS ·  NYC DEPT OF YOUTH &amp; COMMUNITY DEVELOPMENT"/>
            <p:cNvSpPr txBox="1"/>
            <p:nvPr/>
          </p:nvSpPr>
          <p:spPr>
            <a:xfrm>
              <a:off x="45719" y="54159"/>
              <a:ext cx="88239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NYC Public Schools  ·  NYC Dept of Youth &amp; Community Development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32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3" name="ABOUT ME / ABOUT OUR TEAM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About me / about our team</a:t>
              </a:r>
            </a:p>
          </p:txBody>
        </p:sp>
      </p:grpSp>
      <p:sp>
        <p:nvSpPr>
          <p:cNvPr id="35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38" name="c1"/>
          <p:cNvGrpSpPr/>
          <p:nvPr/>
        </p:nvGrpSpPr>
        <p:grpSpPr>
          <a:xfrm>
            <a:off x="228600" y="799999"/>
            <a:ext cx="4114800" cy="5600002"/>
            <a:chOff x="0" y="0"/>
            <a:chExt cx="4114800" cy="5600000"/>
          </a:xfrm>
        </p:grpSpPr>
        <p:sp>
          <p:nvSpPr>
            <p:cNvPr id="36" name="Rectangle"/>
            <p:cNvSpPr/>
            <p:nvPr/>
          </p:nvSpPr>
          <p:spPr>
            <a:xfrm>
              <a:off x="0" y="-1"/>
              <a:ext cx="4114800" cy="5600002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37" name="INTERN PROFILE…"/>
            <p:cNvSpPr txBox="1"/>
            <p:nvPr/>
          </p:nvSpPr>
          <p:spPr>
            <a:xfrm>
              <a:off x="9525" y="9524"/>
              <a:ext cx="4095750" cy="32961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Intern profile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Name: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[Your Name]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School: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[Your High School]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Role: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[Your Project Role]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Host Company: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[Company Name]</a:t>
              </a:r>
              <a:endParaRPr>
                <a:solidFill>
                  <a:srgbClr val="000000"/>
                </a:solidFill>
              </a:endParaRPr>
            </a:p>
            <a:p>
              <a:pPr>
                <a:defRPr b="1" sz="1400">
                  <a:solidFill>
                    <a:schemeClr val="accent2"/>
                  </a:solidFill>
                </a:defRPr>
              </a:pPr>
              <a:r>
                <a:t>Supervisor: </a:t>
              </a:r>
              <a:r>
                <a:rPr b="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rPr>
                <a:t>[Supervisor Name]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 </a:t>
              </a:r>
              <a:endParaRPr>
                <a:solidFill>
                  <a:srgbClr val="000000"/>
                </a:solidFill>
              </a:endParaRPr>
            </a:p>
            <a:p>
              <a:pPr>
                <a:defRPr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My interests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[Interest / Passion 1]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[Interest / Passion 2]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· [Interest / Passion 3]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 </a:t>
              </a:r>
              <a:endParaRPr>
                <a:solidFill>
                  <a:srgbClr val="000000"/>
                </a:solidFill>
              </a:endParaRPr>
            </a:p>
            <a:p>
              <a:pPr>
                <a:defRPr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Career goal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do you want to do in tech?]</a:t>
              </a:r>
            </a:p>
          </p:txBody>
        </p:sp>
      </p:grpSp>
      <p:grpSp>
        <p:nvGrpSpPr>
          <p:cNvPr id="41" name="photo_box"/>
          <p:cNvGrpSpPr/>
          <p:nvPr/>
        </p:nvGrpSpPr>
        <p:grpSpPr>
          <a:xfrm>
            <a:off x="4571400" y="800000"/>
            <a:ext cx="4343801" cy="3657601"/>
            <a:chOff x="0" y="0"/>
            <a:chExt cx="4343799" cy="3657600"/>
          </a:xfrm>
        </p:grpSpPr>
        <p:sp>
          <p:nvSpPr>
            <p:cNvPr id="39" name="Rectangle"/>
            <p:cNvSpPr/>
            <p:nvPr/>
          </p:nvSpPr>
          <p:spPr>
            <a:xfrm>
              <a:off x="0" y="0"/>
              <a:ext cx="4343800" cy="3657600"/>
            </a:xfrm>
            <a:prstGeom prst="rect">
              <a:avLst/>
            </a:prstGeom>
            <a:solidFill>
              <a:srgbClr val="1A3A5C"/>
            </a:solidFill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40" name="[Add your photo here]"/>
            <p:cNvSpPr txBox="1"/>
            <p:nvPr/>
          </p:nvSpPr>
          <p:spPr>
            <a:xfrm>
              <a:off x="55245" y="1672103"/>
              <a:ext cx="4233310" cy="3133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600">
                  <a:solidFill>
                    <a:schemeClr val="accent2"/>
                  </a:solidFill>
                </a:defRPr>
              </a:lvl1pPr>
            </a:lstStyle>
            <a:p>
              <a:pPr/>
              <a:r>
                <a:t>[Add your photo here]</a:t>
              </a:r>
            </a:p>
          </p:txBody>
        </p:sp>
      </p:grpSp>
      <p:grpSp>
        <p:nvGrpSpPr>
          <p:cNvPr id="44" name="funfact"/>
          <p:cNvGrpSpPr/>
          <p:nvPr/>
        </p:nvGrpSpPr>
        <p:grpSpPr>
          <a:xfrm>
            <a:off x="4571400" y="4571400"/>
            <a:ext cx="4343801" cy="1828801"/>
            <a:chOff x="0" y="0"/>
            <a:chExt cx="4343799" cy="1828800"/>
          </a:xfrm>
        </p:grpSpPr>
        <p:sp>
          <p:nvSpPr>
            <p:cNvPr id="42" name="Rectangle"/>
            <p:cNvSpPr/>
            <p:nvPr/>
          </p:nvSpPr>
          <p:spPr>
            <a:xfrm>
              <a:off x="0" y="0"/>
              <a:ext cx="4343800" cy="18288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43" name="⚡ FUN FACT ABOUT ME…"/>
            <p:cNvSpPr txBox="1"/>
            <p:nvPr/>
          </p:nvSpPr>
          <p:spPr>
            <a:xfrm>
              <a:off x="0" y="0"/>
              <a:ext cx="4343800" cy="9847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⚡ Fun fact about me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[Share something interesting about yourself]</a:t>
              </a:r>
            </a:p>
          </p:txBody>
        </p:sp>
      </p:grpSp>
      <p:grpSp>
        <p:nvGrpSpPr>
          <p:cNvPr id="47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45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46" name="DYCD SYEP Tech Internship — Final Presentation Template  ·  Slide 2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2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49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0" name="THE PROBLEM WE SOLVED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The problem we solved</a:t>
              </a:r>
            </a:p>
          </p:txBody>
        </p:sp>
      </p:grpSp>
      <p:sp>
        <p:nvSpPr>
          <p:cNvPr id="52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55" name="main"/>
          <p:cNvGrpSpPr/>
          <p:nvPr/>
        </p:nvGrpSpPr>
        <p:grpSpPr>
          <a:xfrm>
            <a:off x="228600" y="800000"/>
            <a:ext cx="8686800" cy="2743201"/>
            <a:chOff x="0" y="0"/>
            <a:chExt cx="8686800" cy="2743200"/>
          </a:xfrm>
        </p:grpSpPr>
        <p:sp>
          <p:nvSpPr>
            <p:cNvPr id="53" name="Rectangle"/>
            <p:cNvSpPr/>
            <p:nvPr/>
          </p:nvSpPr>
          <p:spPr>
            <a:xfrm>
              <a:off x="0" y="0"/>
              <a:ext cx="8686800" cy="2743200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4" name="WHAT WAS THE CHALLENGE?…"/>
            <p:cNvSpPr txBox="1"/>
            <p:nvPr/>
          </p:nvSpPr>
          <p:spPr>
            <a:xfrm>
              <a:off x="9525" y="9525"/>
              <a:ext cx="8667750" cy="114988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What was the challenge?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[Describe the business problem or challenge your team was asked to solve. What wasn't working? What information was missing? What was inefficient?]</a:t>
              </a:r>
            </a:p>
          </p:txBody>
        </p:sp>
      </p:grpSp>
      <p:grpSp>
        <p:nvGrpSpPr>
          <p:cNvPr id="58" name="why"/>
          <p:cNvGrpSpPr/>
          <p:nvPr/>
        </p:nvGrpSpPr>
        <p:grpSpPr>
          <a:xfrm>
            <a:off x="228600" y="3657600"/>
            <a:ext cx="4114800" cy="2743200"/>
            <a:chOff x="0" y="0"/>
            <a:chExt cx="4114800" cy="2743200"/>
          </a:xfrm>
        </p:grpSpPr>
        <p:sp>
          <p:nvSpPr>
            <p:cNvPr id="56" name="Rectangle"/>
            <p:cNvSpPr/>
            <p:nvPr/>
          </p:nvSpPr>
          <p:spPr>
            <a:xfrm>
              <a:off x="0" y="0"/>
              <a:ext cx="4114800" cy="27432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57" name="WHY DOES IT MATTER?…"/>
            <p:cNvSpPr txBox="1"/>
            <p:nvPr/>
          </p:nvSpPr>
          <p:spPr>
            <a:xfrm>
              <a:off x="0" y="0"/>
              <a:ext cx="4114800" cy="13153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Why does it matter?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[Who is affected by this problem? What is the impact if it goes unsolved? Why should the company care?]</a:t>
              </a:r>
            </a:p>
          </p:txBody>
        </p:sp>
      </p:grpSp>
      <p:grpSp>
        <p:nvGrpSpPr>
          <p:cNvPr id="61" name="scope"/>
          <p:cNvGrpSpPr/>
          <p:nvPr/>
        </p:nvGrpSpPr>
        <p:grpSpPr>
          <a:xfrm>
            <a:off x="4457400" y="3657600"/>
            <a:ext cx="4457401" cy="2743200"/>
            <a:chOff x="0" y="0"/>
            <a:chExt cx="4457400" cy="2743200"/>
          </a:xfrm>
        </p:grpSpPr>
        <p:sp>
          <p:nvSpPr>
            <p:cNvPr id="59" name="Rectangle"/>
            <p:cNvSpPr/>
            <p:nvPr/>
          </p:nvSpPr>
          <p:spPr>
            <a:xfrm>
              <a:off x="-1" y="0"/>
              <a:ext cx="4457402" cy="2743200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60" name="OUR MISSION…"/>
            <p:cNvSpPr txBox="1"/>
            <p:nvPr/>
          </p:nvSpPr>
          <p:spPr>
            <a:xfrm>
              <a:off x="9524" y="9525"/>
              <a:ext cx="4438352" cy="11248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Our mission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[In 1-2 sentences: what were you asked to do? What does success look like?]</a:t>
              </a:r>
            </a:p>
          </p:txBody>
        </p:sp>
      </p:grpSp>
      <p:grpSp>
        <p:nvGrpSpPr>
          <p:cNvPr id="64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62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63" name="DYCD SYEP Tech Internship — Final Presentation Template  ·  Slide 3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3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66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67" name="OUR APPROACH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Our approach</a:t>
              </a:r>
            </a:p>
          </p:txBody>
        </p:sp>
      </p:grpSp>
      <p:sp>
        <p:nvSpPr>
          <p:cNvPr id="69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70" name="intro"/>
          <p:cNvSpPr txBox="1"/>
          <p:nvPr/>
        </p:nvSpPr>
        <p:spPr>
          <a:xfrm>
            <a:off x="228600" y="800000"/>
            <a:ext cx="8686800" cy="185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300">
                <a:solidFill>
                  <a:schemeClr val="accent4">
                    <a:hueOff val="-1163793"/>
                    <a:satOff val="-100000"/>
                    <a:lumOff val="74525"/>
                  </a:schemeClr>
                </a:solidFill>
              </a:defRPr>
            </a:lvl1pPr>
          </a:lstStyle>
          <a:p>
            <a:pPr/>
            <a:r>
              <a:t>[Describe how your team tackled the project. What methods, tools, or frameworks did you use?]</a:t>
            </a:r>
          </a:p>
        </p:txBody>
      </p:sp>
      <p:grpSp>
        <p:nvGrpSpPr>
          <p:cNvPr id="73" name="step1"/>
          <p:cNvGrpSpPr/>
          <p:nvPr/>
        </p:nvGrpSpPr>
        <p:grpSpPr>
          <a:xfrm>
            <a:off x="228600" y="1600000"/>
            <a:ext cx="2743200" cy="2743201"/>
            <a:chOff x="0" y="0"/>
            <a:chExt cx="2743200" cy="2743200"/>
          </a:xfrm>
        </p:grpSpPr>
        <p:sp>
          <p:nvSpPr>
            <p:cNvPr id="71" name="Square"/>
            <p:cNvSpPr/>
            <p:nvPr/>
          </p:nvSpPr>
          <p:spPr>
            <a:xfrm>
              <a:off x="0" y="0"/>
              <a:ext cx="2743200" cy="27432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72" name="01…"/>
            <p:cNvSpPr txBox="1"/>
            <p:nvPr/>
          </p:nvSpPr>
          <p:spPr>
            <a:xfrm>
              <a:off x="0" y="535892"/>
              <a:ext cx="2743200" cy="16714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3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01</a:t>
              </a:r>
              <a:endParaRPr>
                <a:solidFill>
                  <a:srgbClr val="000000"/>
                </a:solidFill>
              </a:endParaRPr>
            </a:p>
            <a:p>
              <a:pPr algn="ctr"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Explore</a:t>
              </a:r>
              <a:endParaRPr>
                <a:solidFill>
                  <a:srgbClr val="000000"/>
                </a:solidFill>
              </a:endParaRPr>
            </a:p>
            <a:p>
              <a:pPr algn="ctr">
                <a:defRPr sz="1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[How did you research and understand the problem?]</a:t>
              </a:r>
            </a:p>
          </p:txBody>
        </p:sp>
      </p:grpSp>
      <p:grpSp>
        <p:nvGrpSpPr>
          <p:cNvPr id="76" name="step2"/>
          <p:cNvGrpSpPr/>
          <p:nvPr/>
        </p:nvGrpSpPr>
        <p:grpSpPr>
          <a:xfrm>
            <a:off x="3200400" y="1600000"/>
            <a:ext cx="2743200" cy="2743201"/>
            <a:chOff x="0" y="0"/>
            <a:chExt cx="2743200" cy="2743200"/>
          </a:xfrm>
        </p:grpSpPr>
        <p:sp>
          <p:nvSpPr>
            <p:cNvPr id="74" name="Square"/>
            <p:cNvSpPr/>
            <p:nvPr/>
          </p:nvSpPr>
          <p:spPr>
            <a:xfrm>
              <a:off x="0" y="0"/>
              <a:ext cx="2743200" cy="2743200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75" name="02…"/>
            <p:cNvSpPr txBox="1"/>
            <p:nvPr/>
          </p:nvSpPr>
          <p:spPr>
            <a:xfrm>
              <a:off x="9525" y="535892"/>
              <a:ext cx="2724150" cy="16714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32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02</a:t>
              </a:r>
              <a:endParaRPr>
                <a:solidFill>
                  <a:srgbClr val="000000"/>
                </a:solidFill>
              </a:endParaRPr>
            </a:p>
            <a:p>
              <a:pPr algn="ctr"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Build</a:t>
              </a:r>
              <a:endParaRPr>
                <a:solidFill>
                  <a:srgbClr val="000000"/>
                </a:solidFill>
              </a:endParaRPr>
            </a:p>
            <a:p>
              <a:pPr algn="ctr">
                <a:defRPr sz="1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[How did you collect data, build, or analyze?]</a:t>
              </a:r>
            </a:p>
          </p:txBody>
        </p:sp>
      </p:grpSp>
      <p:grpSp>
        <p:nvGrpSpPr>
          <p:cNvPr id="79" name="step3"/>
          <p:cNvGrpSpPr/>
          <p:nvPr/>
        </p:nvGrpSpPr>
        <p:grpSpPr>
          <a:xfrm>
            <a:off x="6172200" y="1600000"/>
            <a:ext cx="2743200" cy="2743201"/>
            <a:chOff x="0" y="0"/>
            <a:chExt cx="2743200" cy="2743200"/>
          </a:xfrm>
        </p:grpSpPr>
        <p:sp>
          <p:nvSpPr>
            <p:cNvPr id="77" name="Square"/>
            <p:cNvSpPr/>
            <p:nvPr/>
          </p:nvSpPr>
          <p:spPr>
            <a:xfrm>
              <a:off x="0" y="0"/>
              <a:ext cx="2743200" cy="27432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78" name="03…"/>
            <p:cNvSpPr txBox="1"/>
            <p:nvPr/>
          </p:nvSpPr>
          <p:spPr>
            <a:xfrm>
              <a:off x="0" y="535892"/>
              <a:ext cx="2743200" cy="16714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3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03</a:t>
              </a:r>
              <a:endParaRPr>
                <a:solidFill>
                  <a:srgbClr val="000000"/>
                </a:solidFill>
              </a:endParaRPr>
            </a:p>
            <a:p>
              <a:pPr algn="ctr"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Deliver</a:t>
              </a:r>
              <a:endParaRPr>
                <a:solidFill>
                  <a:srgbClr val="000000"/>
                </a:solidFill>
              </a:endParaRPr>
            </a:p>
            <a:p>
              <a:pPr algn="ctr">
                <a:defRPr sz="1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did you produce or present?]</a:t>
              </a:r>
            </a:p>
          </p:txBody>
        </p:sp>
      </p:grpSp>
      <p:grpSp>
        <p:nvGrpSpPr>
          <p:cNvPr id="82" name="tools"/>
          <p:cNvGrpSpPr/>
          <p:nvPr/>
        </p:nvGrpSpPr>
        <p:grpSpPr>
          <a:xfrm>
            <a:off x="228600" y="4457400"/>
            <a:ext cx="8686800" cy="1942801"/>
            <a:chOff x="0" y="0"/>
            <a:chExt cx="8686800" cy="1942800"/>
          </a:xfrm>
        </p:grpSpPr>
        <p:sp>
          <p:nvSpPr>
            <p:cNvPr id="80" name="Rectangle"/>
            <p:cNvSpPr/>
            <p:nvPr/>
          </p:nvSpPr>
          <p:spPr>
            <a:xfrm>
              <a:off x="0" y="-1"/>
              <a:ext cx="8686800" cy="1942802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1" name="TOOLS &amp; TECHNOLOGIES WE USED…"/>
            <p:cNvSpPr txBox="1"/>
            <p:nvPr/>
          </p:nvSpPr>
          <p:spPr>
            <a:xfrm>
              <a:off x="0" y="-1"/>
              <a:ext cx="8686800" cy="114988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Tools &amp; technologies we used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[List the tools, software, datasets, or methods your team used — e.g., Excel, Tableau, Zapier, Python, Kaggle dataset...]</a:t>
              </a:r>
            </a:p>
          </p:txBody>
        </p:sp>
      </p:grpSp>
      <p:grpSp>
        <p:nvGrpSpPr>
          <p:cNvPr id="85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83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4" name="DYCD SYEP Tech Internship — Final Presentation Template  ·  Slide 4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4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87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88" name="DATA &amp; KEY FINDINGS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Data &amp; key findings</a:t>
              </a:r>
            </a:p>
          </p:txBody>
        </p:sp>
      </p:grpSp>
      <p:sp>
        <p:nvSpPr>
          <p:cNvPr id="90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91" name="intro"/>
          <p:cNvSpPr txBox="1"/>
          <p:nvPr/>
        </p:nvSpPr>
        <p:spPr>
          <a:xfrm>
            <a:off x="228600" y="800000"/>
            <a:ext cx="8686800" cy="3755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300">
                <a:solidFill>
                  <a:schemeClr val="accent4">
                    <a:hueOff val="-1163793"/>
                    <a:satOff val="-100000"/>
                    <a:lumOff val="74525"/>
                  </a:schemeClr>
                </a:solidFill>
              </a:defRPr>
            </a:lvl1pPr>
          </a:lstStyle>
          <a:p>
            <a:pPr/>
            <a:r>
              <a:t>[This slide is for sharing your data, charts, visualizations, or key findings. Replace the boxes below with your actual charts or screenshots.]</a:t>
            </a:r>
          </a:p>
        </p:txBody>
      </p:sp>
      <p:grpSp>
        <p:nvGrpSpPr>
          <p:cNvPr id="94" name="chart1"/>
          <p:cNvGrpSpPr/>
          <p:nvPr/>
        </p:nvGrpSpPr>
        <p:grpSpPr>
          <a:xfrm>
            <a:off x="228600" y="1485900"/>
            <a:ext cx="4114800" cy="3543300"/>
            <a:chOff x="0" y="0"/>
            <a:chExt cx="4114800" cy="3543300"/>
          </a:xfrm>
        </p:grpSpPr>
        <p:sp>
          <p:nvSpPr>
            <p:cNvPr id="92" name="Rectangle"/>
            <p:cNvSpPr/>
            <p:nvPr/>
          </p:nvSpPr>
          <p:spPr>
            <a:xfrm>
              <a:off x="0" y="0"/>
              <a:ext cx="4114800" cy="3543300"/>
            </a:xfrm>
            <a:prstGeom prst="rect">
              <a:avLst/>
            </a:prstGeom>
            <a:solidFill>
              <a:srgbClr val="1A3A5C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93" name="[Chart / Visual 1…"/>
            <p:cNvSpPr txBox="1"/>
            <p:nvPr/>
          </p:nvSpPr>
          <p:spPr>
            <a:xfrm>
              <a:off x="55244" y="1525638"/>
              <a:ext cx="4004312" cy="4920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400">
                  <a:solidFill>
                    <a:schemeClr val="accent2"/>
                  </a:solidFill>
                </a:defRPr>
              </a:pPr>
              <a:r>
                <a:t>[Chart / Visual 1</a:t>
              </a:r>
            </a:p>
            <a:p>
              <a:pPr algn="ctr">
                <a:defRPr sz="1400">
                  <a:solidFill>
                    <a:schemeClr val="accent2"/>
                  </a:solidFill>
                </a:defRPr>
              </a:pPr>
              <a:r>
                <a:t>Insert your chart here]</a:t>
              </a:r>
            </a:p>
          </p:txBody>
        </p:sp>
      </p:grpSp>
      <p:grpSp>
        <p:nvGrpSpPr>
          <p:cNvPr id="97" name="chart2"/>
          <p:cNvGrpSpPr/>
          <p:nvPr/>
        </p:nvGrpSpPr>
        <p:grpSpPr>
          <a:xfrm>
            <a:off x="4571400" y="1485900"/>
            <a:ext cx="4343801" cy="3543300"/>
            <a:chOff x="0" y="0"/>
            <a:chExt cx="4343799" cy="3543300"/>
          </a:xfrm>
        </p:grpSpPr>
        <p:sp>
          <p:nvSpPr>
            <p:cNvPr id="95" name="Rectangle"/>
            <p:cNvSpPr/>
            <p:nvPr/>
          </p:nvSpPr>
          <p:spPr>
            <a:xfrm>
              <a:off x="0" y="0"/>
              <a:ext cx="4343800" cy="3543300"/>
            </a:xfrm>
            <a:prstGeom prst="rect">
              <a:avLst/>
            </a:prstGeom>
            <a:solidFill>
              <a:srgbClr val="1A3A5C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96" name="[Chart / Visual 2…"/>
            <p:cNvSpPr txBox="1"/>
            <p:nvPr/>
          </p:nvSpPr>
          <p:spPr>
            <a:xfrm>
              <a:off x="55245" y="1525638"/>
              <a:ext cx="4233310" cy="49202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defRPr sz="1400">
                  <a:solidFill>
                    <a:schemeClr val="accent2"/>
                  </a:solidFill>
                </a:defRPr>
              </a:pPr>
              <a:r>
                <a:t>[Chart / Visual 2</a:t>
              </a:r>
            </a:p>
            <a:p>
              <a:pPr algn="ctr">
                <a:defRPr sz="1400">
                  <a:solidFill>
                    <a:schemeClr val="accent2"/>
                  </a:solidFill>
                </a:defRPr>
              </a:pPr>
              <a:r>
                <a:t>Insert your chart here]</a:t>
              </a:r>
            </a:p>
          </p:txBody>
        </p:sp>
      </p:grpSp>
      <p:grpSp>
        <p:nvGrpSpPr>
          <p:cNvPr id="100" name="caption"/>
          <p:cNvGrpSpPr/>
          <p:nvPr/>
        </p:nvGrpSpPr>
        <p:grpSpPr>
          <a:xfrm>
            <a:off x="228600" y="5143200"/>
            <a:ext cx="8686800" cy="1257301"/>
            <a:chOff x="0" y="0"/>
            <a:chExt cx="8686800" cy="1257300"/>
          </a:xfrm>
        </p:grpSpPr>
        <p:sp>
          <p:nvSpPr>
            <p:cNvPr id="98" name="Rectangle"/>
            <p:cNvSpPr/>
            <p:nvPr/>
          </p:nvSpPr>
          <p:spPr>
            <a:xfrm>
              <a:off x="0" y="0"/>
              <a:ext cx="8686800" cy="12573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99" name="WHAT THE DATA TELLS US: [Describe your key finding in plain language. What does this chart show? Why does it matter?]"/>
            <p:cNvSpPr txBox="1"/>
            <p:nvPr/>
          </p:nvSpPr>
          <p:spPr>
            <a:xfrm>
              <a:off x="0" y="0"/>
              <a:ext cx="8686800" cy="9017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What the data tells us: </a:t>
              </a:r>
              <a:r>
                <a:rPr>
                  <a:latin typeface="Arial"/>
                  <a:ea typeface="Arial"/>
                  <a:cs typeface="Arial"/>
                  <a:sym typeface="Arial"/>
                </a:rPr>
                <a:t>[Describe your key finding in plain language. What does this chart show? Why does it matter?]</a:t>
              </a:r>
            </a:p>
          </p:txBody>
        </p:sp>
      </p:grpSp>
      <p:grpSp>
        <p:nvGrpSpPr>
          <p:cNvPr id="103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101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2" name="DYCD SYEP Tech Internship — Final Presentation Template  ·  Slide 5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5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105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06" name="KEY INSIGHTS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Key insights</a:t>
              </a:r>
            </a:p>
          </p:txBody>
        </p:sp>
      </p:grpSp>
      <p:sp>
        <p:nvSpPr>
          <p:cNvPr id="108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111" name="insight1"/>
          <p:cNvGrpSpPr/>
          <p:nvPr/>
        </p:nvGrpSpPr>
        <p:grpSpPr>
          <a:xfrm>
            <a:off x="228600" y="800000"/>
            <a:ext cx="8686800" cy="1371601"/>
            <a:chOff x="0" y="0"/>
            <a:chExt cx="8686800" cy="1371600"/>
          </a:xfrm>
        </p:grpSpPr>
        <p:sp>
          <p:nvSpPr>
            <p:cNvPr id="109" name="Rectangle"/>
            <p:cNvSpPr/>
            <p:nvPr/>
          </p:nvSpPr>
          <p:spPr>
            <a:xfrm>
              <a:off x="0" y="0"/>
              <a:ext cx="8686800" cy="1371600"/>
            </a:xfrm>
            <a:prstGeom prst="rect">
              <a:avLst/>
            </a:prstGeom>
            <a:solidFill>
              <a:srgbClr val="0F3460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0" name="💡 INSIGHT #1: [State your first key finding clearly. Include the data that supports it.]"/>
            <p:cNvSpPr txBox="1"/>
            <p:nvPr/>
          </p:nvSpPr>
          <p:spPr>
            <a:xfrm>
              <a:off x="19050" y="311149"/>
              <a:ext cx="8648700" cy="749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14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💡 Insight #1: </a:t>
              </a:r>
              <a:r>
                <a:rPr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[State your first key finding clearly. Include the data that supports it.]</a:t>
              </a:r>
            </a:p>
          </p:txBody>
        </p:sp>
      </p:grpSp>
      <p:grpSp>
        <p:nvGrpSpPr>
          <p:cNvPr id="114" name="insight2"/>
          <p:cNvGrpSpPr/>
          <p:nvPr/>
        </p:nvGrpSpPr>
        <p:grpSpPr>
          <a:xfrm>
            <a:off x="228600" y="2285700"/>
            <a:ext cx="8686800" cy="1371601"/>
            <a:chOff x="0" y="0"/>
            <a:chExt cx="8686800" cy="1371600"/>
          </a:xfrm>
        </p:grpSpPr>
        <p:sp>
          <p:nvSpPr>
            <p:cNvPr id="112" name="Rectangle"/>
            <p:cNvSpPr/>
            <p:nvPr/>
          </p:nvSpPr>
          <p:spPr>
            <a:xfrm>
              <a:off x="0" y="0"/>
              <a:ext cx="8686800" cy="13716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3" name="💡 INSIGHT #2: [State your second key finding. What surprised you? What was unexpected?]"/>
            <p:cNvSpPr txBox="1"/>
            <p:nvPr/>
          </p:nvSpPr>
          <p:spPr>
            <a:xfrm>
              <a:off x="0" y="311149"/>
              <a:ext cx="8686800" cy="749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💡 Insight #2: </a:t>
              </a:r>
              <a:r>
                <a:rPr>
                  <a:latin typeface="Arial"/>
                  <a:ea typeface="Arial"/>
                  <a:cs typeface="Arial"/>
                  <a:sym typeface="Arial"/>
                </a:rPr>
                <a:t>[State your second key finding. What surprised you? What was unexpected?]</a:t>
              </a:r>
            </a:p>
          </p:txBody>
        </p:sp>
      </p:grpSp>
      <p:grpSp>
        <p:nvGrpSpPr>
          <p:cNvPr id="117" name="insight3"/>
          <p:cNvGrpSpPr/>
          <p:nvPr/>
        </p:nvGrpSpPr>
        <p:grpSpPr>
          <a:xfrm>
            <a:off x="228600" y="3771300"/>
            <a:ext cx="8686800" cy="1371601"/>
            <a:chOff x="0" y="0"/>
            <a:chExt cx="8686800" cy="1371600"/>
          </a:xfrm>
        </p:grpSpPr>
        <p:sp>
          <p:nvSpPr>
            <p:cNvPr id="115" name="Rectangle"/>
            <p:cNvSpPr/>
            <p:nvPr/>
          </p:nvSpPr>
          <p:spPr>
            <a:xfrm>
              <a:off x="0" y="0"/>
              <a:ext cx="8686800" cy="1371600"/>
            </a:xfrm>
            <a:prstGeom prst="rect">
              <a:avLst/>
            </a:prstGeom>
            <a:solidFill>
              <a:srgbClr val="0F3460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6" name="💡 INSIGHT #3: [State your third key finding. What patterns did you identify?]"/>
            <p:cNvSpPr txBox="1"/>
            <p:nvPr/>
          </p:nvSpPr>
          <p:spPr>
            <a:xfrm>
              <a:off x="19050" y="311149"/>
              <a:ext cx="8648700" cy="749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14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💡 Insight #3: </a:t>
              </a:r>
              <a:r>
                <a:rPr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[State your third key finding. What patterns did you identify?]</a:t>
              </a:r>
            </a:p>
          </p:txBody>
        </p:sp>
      </p:grpSp>
      <p:grpSp>
        <p:nvGrpSpPr>
          <p:cNvPr id="120" name="addmore"/>
          <p:cNvGrpSpPr/>
          <p:nvPr/>
        </p:nvGrpSpPr>
        <p:grpSpPr>
          <a:xfrm>
            <a:off x="228600" y="5257200"/>
            <a:ext cx="8686800" cy="1028701"/>
            <a:chOff x="0" y="0"/>
            <a:chExt cx="8686800" cy="1028700"/>
          </a:xfrm>
        </p:grpSpPr>
        <p:sp>
          <p:nvSpPr>
            <p:cNvPr id="118" name="Rectangle"/>
            <p:cNvSpPr/>
            <p:nvPr/>
          </p:nvSpPr>
          <p:spPr>
            <a:xfrm>
              <a:off x="0" y="0"/>
              <a:ext cx="8686800" cy="1028700"/>
            </a:xfrm>
            <a:prstGeom prst="rect">
              <a:avLst/>
            </a:prstGeom>
            <a:solidFill>
              <a:srgbClr val="1A2A4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19" name="[Add more slides as needed — duplicate this slide for Insights #4, #5, etc.]"/>
            <p:cNvSpPr txBox="1"/>
            <p:nvPr/>
          </p:nvSpPr>
          <p:spPr>
            <a:xfrm>
              <a:off x="0" y="199342"/>
              <a:ext cx="8686800" cy="63001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>
              <a:lvl1pPr algn="ctr">
                <a:defRPr sz="12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[Add more slides as needed — duplicate this slide for Insights #4, #5, etc.]</a:t>
              </a:r>
            </a:p>
          </p:txBody>
        </p:sp>
      </p:grpSp>
      <p:grpSp>
        <p:nvGrpSpPr>
          <p:cNvPr id="123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121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22" name="DYCD SYEP Tech Internship — Final Presentation Template  ·  Slide 6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6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125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26" name="OUR RECOMMENDATIONS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Our recommendations</a:t>
              </a:r>
            </a:p>
          </p:txBody>
        </p:sp>
      </p:grpSp>
      <p:sp>
        <p:nvSpPr>
          <p:cNvPr id="128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sp>
        <p:nvSpPr>
          <p:cNvPr id="129" name="intro"/>
          <p:cNvSpPr txBox="1"/>
          <p:nvPr/>
        </p:nvSpPr>
        <p:spPr>
          <a:xfrm>
            <a:off x="228600" y="800000"/>
            <a:ext cx="8686800" cy="185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defRPr sz="1300">
                <a:solidFill>
                  <a:schemeClr val="accent4">
                    <a:hueOff val="-1163793"/>
                    <a:satOff val="-100000"/>
                    <a:lumOff val="74525"/>
                  </a:schemeClr>
                </a:solidFill>
              </a:defRPr>
            </a:lvl1pPr>
          </a:lstStyle>
          <a:p>
            <a:pPr/>
            <a:r>
              <a:t>Based on our analysis, we recommend the following actions. Each recommendation is grounded in our findings.</a:t>
            </a:r>
          </a:p>
        </p:txBody>
      </p:sp>
      <p:grpSp>
        <p:nvGrpSpPr>
          <p:cNvPr id="132" name="rec1"/>
          <p:cNvGrpSpPr/>
          <p:nvPr/>
        </p:nvGrpSpPr>
        <p:grpSpPr>
          <a:xfrm>
            <a:off x="228600" y="1485900"/>
            <a:ext cx="8686800" cy="1257300"/>
            <a:chOff x="0" y="0"/>
            <a:chExt cx="8686800" cy="1257300"/>
          </a:xfrm>
        </p:grpSpPr>
        <p:sp>
          <p:nvSpPr>
            <p:cNvPr id="130" name="Rectangle"/>
            <p:cNvSpPr/>
            <p:nvPr/>
          </p:nvSpPr>
          <p:spPr>
            <a:xfrm>
              <a:off x="0" y="0"/>
              <a:ext cx="8686800" cy="12573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1" name="RECOMMENDATION 1: [What specific action should the company take? Be clear and actionable.]"/>
            <p:cNvSpPr txBox="1"/>
            <p:nvPr/>
          </p:nvSpPr>
          <p:spPr>
            <a:xfrm>
              <a:off x="0" y="152400"/>
              <a:ext cx="8686800" cy="95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Recommendation 1: </a:t>
              </a:r>
              <a:r>
                <a:rPr sz="1400">
                  <a:latin typeface="Arial"/>
                  <a:ea typeface="Arial"/>
                  <a:cs typeface="Arial"/>
                  <a:sym typeface="Arial"/>
                </a:rPr>
                <a:t>[What specific action should the company take? Be clear and actionable.]</a:t>
              </a:r>
            </a:p>
          </p:txBody>
        </p:sp>
      </p:grpSp>
      <p:grpSp>
        <p:nvGrpSpPr>
          <p:cNvPr id="135" name="rec2"/>
          <p:cNvGrpSpPr/>
          <p:nvPr/>
        </p:nvGrpSpPr>
        <p:grpSpPr>
          <a:xfrm>
            <a:off x="228600" y="2857200"/>
            <a:ext cx="8686800" cy="1257301"/>
            <a:chOff x="0" y="0"/>
            <a:chExt cx="8686800" cy="1257300"/>
          </a:xfrm>
        </p:grpSpPr>
        <p:sp>
          <p:nvSpPr>
            <p:cNvPr id="133" name="Rectangle"/>
            <p:cNvSpPr/>
            <p:nvPr/>
          </p:nvSpPr>
          <p:spPr>
            <a:xfrm>
              <a:off x="0" y="0"/>
              <a:ext cx="8686800" cy="1257300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4" name="RECOMMENDATION 2: [Second recommendation — what else should the company change, implement, or investigate?]"/>
            <p:cNvSpPr txBox="1"/>
            <p:nvPr/>
          </p:nvSpPr>
          <p:spPr>
            <a:xfrm>
              <a:off x="9525" y="152399"/>
              <a:ext cx="8667750" cy="95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Recommendation 2: </a:t>
              </a:r>
              <a:r>
                <a:rPr sz="14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"/>
                  <a:ea typeface="Arial"/>
                  <a:cs typeface="Arial"/>
                  <a:sym typeface="Arial"/>
                </a:rPr>
                <a:t>[Second recommendation — what else should the company change, implement, or investigate?]</a:t>
              </a:r>
            </a:p>
          </p:txBody>
        </p:sp>
      </p:grpSp>
      <p:grpSp>
        <p:nvGrpSpPr>
          <p:cNvPr id="138" name="rec3"/>
          <p:cNvGrpSpPr/>
          <p:nvPr/>
        </p:nvGrpSpPr>
        <p:grpSpPr>
          <a:xfrm>
            <a:off x="228600" y="4228500"/>
            <a:ext cx="8686800" cy="1257301"/>
            <a:chOff x="0" y="0"/>
            <a:chExt cx="8686800" cy="1257300"/>
          </a:xfrm>
        </p:grpSpPr>
        <p:sp>
          <p:nvSpPr>
            <p:cNvPr id="136" name="Rectangle"/>
            <p:cNvSpPr/>
            <p:nvPr/>
          </p:nvSpPr>
          <p:spPr>
            <a:xfrm>
              <a:off x="0" y="0"/>
              <a:ext cx="8686800" cy="12573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37" name="RECOMMENDATION 3: [Third recommendation — what long-term improvement would make the biggest impact?]"/>
            <p:cNvSpPr txBox="1"/>
            <p:nvPr/>
          </p:nvSpPr>
          <p:spPr>
            <a:xfrm>
              <a:off x="0" y="152400"/>
              <a:ext cx="8686800" cy="9525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ctr">
              <a:spAutoFit/>
            </a:bodyPr>
            <a:lstStyle/>
            <a:p>
              <a:pPr algn="ctr"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Recommendation 3: </a:t>
              </a:r>
              <a:r>
                <a:rPr sz="1400">
                  <a:latin typeface="Arial"/>
                  <a:ea typeface="Arial"/>
                  <a:cs typeface="Arial"/>
                  <a:sym typeface="Arial"/>
                </a:rPr>
                <a:t>[Third recommendation — what long-term improvement would make the biggest impact?]</a:t>
              </a:r>
            </a:p>
          </p:txBody>
        </p:sp>
      </p:grpSp>
      <p:grpSp>
        <p:nvGrpSpPr>
          <p:cNvPr id="141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139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0" name="DYCD SYEP Tech Internship — Final Presentation Template  ·  Slide 7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7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5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143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4" name="DEMO / OUR DELIVERABLE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Demo / our deliverable</a:t>
              </a:r>
            </a:p>
          </p:txBody>
        </p:sp>
      </p:grpSp>
      <p:sp>
        <p:nvSpPr>
          <p:cNvPr id="146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149" name="demo_box"/>
          <p:cNvGrpSpPr/>
          <p:nvPr/>
        </p:nvGrpSpPr>
        <p:grpSpPr>
          <a:xfrm>
            <a:off x="228600" y="799999"/>
            <a:ext cx="5486400" cy="5600002"/>
            <a:chOff x="0" y="0"/>
            <a:chExt cx="5486400" cy="5600000"/>
          </a:xfrm>
        </p:grpSpPr>
        <p:sp>
          <p:nvSpPr>
            <p:cNvPr id="147" name="Rectangle"/>
            <p:cNvSpPr/>
            <p:nvPr/>
          </p:nvSpPr>
          <p:spPr>
            <a:xfrm>
              <a:off x="0" y="-1"/>
              <a:ext cx="5486400" cy="5600002"/>
            </a:xfrm>
            <a:prstGeom prst="rect">
              <a:avLst/>
            </a:prstGeom>
            <a:solidFill>
              <a:srgbClr val="1A3A5C"/>
            </a:solidFill>
            <a:ln w="3810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48" name="[Insert screenshot or screenshot of your dashboard, automation, or deliverable here]"/>
            <p:cNvSpPr txBox="1"/>
            <p:nvPr/>
          </p:nvSpPr>
          <p:spPr>
            <a:xfrm>
              <a:off x="64769" y="2529003"/>
              <a:ext cx="5356862" cy="54199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1600">
                  <a:solidFill>
                    <a:schemeClr val="accent2"/>
                  </a:solidFill>
                </a:defRPr>
              </a:lvl1pPr>
            </a:lstStyle>
            <a:p>
              <a:pPr/>
              <a:r>
                <a:t>[Insert screenshot or screenshot of your dashboard, automation, or deliverable here]</a:t>
              </a:r>
            </a:p>
          </p:txBody>
        </p:sp>
      </p:grpSp>
      <p:grpSp>
        <p:nvGrpSpPr>
          <p:cNvPr id="152" name="demo_desc"/>
          <p:cNvGrpSpPr/>
          <p:nvPr/>
        </p:nvGrpSpPr>
        <p:grpSpPr>
          <a:xfrm>
            <a:off x="5943600" y="799999"/>
            <a:ext cx="2971800" cy="2400002"/>
            <a:chOff x="0" y="0"/>
            <a:chExt cx="2971800" cy="2400000"/>
          </a:xfrm>
        </p:grpSpPr>
        <p:sp>
          <p:nvSpPr>
            <p:cNvPr id="150" name="Rectangle"/>
            <p:cNvSpPr/>
            <p:nvPr/>
          </p:nvSpPr>
          <p:spPr>
            <a:xfrm>
              <a:off x="0" y="-1"/>
              <a:ext cx="2971800" cy="2400002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1" name="WHAT YOU'RE SEEING…"/>
            <p:cNvSpPr txBox="1"/>
            <p:nvPr/>
          </p:nvSpPr>
          <p:spPr>
            <a:xfrm>
              <a:off x="0" y="-1"/>
              <a:ext cx="2971800" cy="1315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What you're seeing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[Describe what your deliverable is and how it works in 3–5 sentences.]</a:t>
              </a:r>
            </a:p>
          </p:txBody>
        </p:sp>
      </p:grpSp>
      <p:grpSp>
        <p:nvGrpSpPr>
          <p:cNvPr id="155" name="demo_impact"/>
          <p:cNvGrpSpPr/>
          <p:nvPr/>
        </p:nvGrpSpPr>
        <p:grpSpPr>
          <a:xfrm>
            <a:off x="5943600" y="3314100"/>
            <a:ext cx="2971800" cy="3085901"/>
            <a:chOff x="0" y="0"/>
            <a:chExt cx="2971800" cy="3085900"/>
          </a:xfrm>
        </p:grpSpPr>
        <p:sp>
          <p:nvSpPr>
            <p:cNvPr id="153" name="Rectangle"/>
            <p:cNvSpPr/>
            <p:nvPr/>
          </p:nvSpPr>
          <p:spPr>
            <a:xfrm>
              <a:off x="0" y="-1"/>
              <a:ext cx="2971800" cy="3085902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4" name="POTENTIAL IMPACT…"/>
            <p:cNvSpPr txBox="1"/>
            <p:nvPr/>
          </p:nvSpPr>
          <p:spPr>
            <a:xfrm>
              <a:off x="9525" y="9524"/>
              <a:ext cx="2952750" cy="1315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Potential impact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is the estimated time saved, efficiency gained, or business value of your solution?]</a:t>
              </a:r>
            </a:p>
          </p:txBody>
        </p:sp>
      </p:grpSp>
      <p:grpSp>
        <p:nvGrpSpPr>
          <p:cNvPr id="158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156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57" name="DYCD SYEP Tech Internship — Final Presentation Template  ·  Slide 8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8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2" name="titlebar"/>
          <p:cNvGrpSpPr/>
          <p:nvPr/>
        </p:nvGrpSpPr>
        <p:grpSpPr>
          <a:xfrm>
            <a:off x="0" y="0"/>
            <a:ext cx="9144000" cy="685800"/>
            <a:chOff x="0" y="0"/>
            <a:chExt cx="9144000" cy="685800"/>
          </a:xfrm>
        </p:grpSpPr>
        <p:sp>
          <p:nvSpPr>
            <p:cNvPr id="160" name="Rectangle"/>
            <p:cNvSpPr/>
            <p:nvPr/>
          </p:nvSpPr>
          <p:spPr>
            <a:xfrm>
              <a:off x="0" y="0"/>
              <a:ext cx="9144000" cy="685800"/>
            </a:xfrm>
            <a:prstGeom prst="rect">
              <a:avLst/>
            </a:prstGeom>
            <a:solidFill>
              <a:srgbClr val="0F3460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1" name="LESSONS LEARNED"/>
            <p:cNvSpPr txBox="1"/>
            <p:nvPr/>
          </p:nvSpPr>
          <p:spPr>
            <a:xfrm>
              <a:off x="182880" y="87630"/>
              <a:ext cx="8778240" cy="5105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24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lvl1pPr>
            </a:lstStyle>
            <a:p>
              <a:pPr/>
              <a:r>
                <a:t>Lessons learned</a:t>
              </a:r>
            </a:p>
          </p:txBody>
        </p:sp>
      </p:grpSp>
      <p:sp>
        <p:nvSpPr>
          <p:cNvPr id="163" name="accent"/>
          <p:cNvSpPr/>
          <p:nvPr/>
        </p:nvSpPr>
        <p:spPr>
          <a:xfrm>
            <a:off x="0" y="685800"/>
            <a:ext cx="9144000" cy="57150"/>
          </a:xfrm>
          <a:prstGeom prst="rect">
            <a:avLst/>
          </a:prstGeom>
          <a:solidFill>
            <a:schemeClr val="accent2"/>
          </a:solidFill>
          <a:ln w="12700">
            <a:miter lim="400000"/>
          </a:ln>
        </p:spPr>
        <p:txBody>
          <a:bodyPr lIns="0" tIns="0" rIns="0" bIns="0"/>
          <a:lstStyle/>
          <a:p>
            <a:pPr>
              <a:defRPr>
                <a:solidFill>
                  <a:srgbClr val="000000"/>
                </a:solidFill>
              </a:defRPr>
            </a:pPr>
          </a:p>
        </p:txBody>
      </p:sp>
      <p:grpSp>
        <p:nvGrpSpPr>
          <p:cNvPr id="166" name="l1"/>
          <p:cNvGrpSpPr/>
          <p:nvPr/>
        </p:nvGrpSpPr>
        <p:grpSpPr>
          <a:xfrm>
            <a:off x="228600" y="800000"/>
            <a:ext cx="4114800" cy="2514601"/>
            <a:chOff x="0" y="0"/>
            <a:chExt cx="4114800" cy="2514600"/>
          </a:xfrm>
        </p:grpSpPr>
        <p:sp>
          <p:nvSpPr>
            <p:cNvPr id="164" name="Rectangle"/>
            <p:cNvSpPr/>
            <p:nvPr/>
          </p:nvSpPr>
          <p:spPr>
            <a:xfrm>
              <a:off x="0" y="0"/>
              <a:ext cx="4114800" cy="25146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5" name="🧠 WHAT I LEARNED…"/>
            <p:cNvSpPr txBox="1"/>
            <p:nvPr/>
          </p:nvSpPr>
          <p:spPr>
            <a:xfrm>
              <a:off x="0" y="0"/>
              <a:ext cx="4114800" cy="1162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🧠 What I learned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technical or professional skills did you develop during this internship? Be specific.]</a:t>
              </a:r>
            </a:p>
          </p:txBody>
        </p:sp>
      </p:grpSp>
      <p:grpSp>
        <p:nvGrpSpPr>
          <p:cNvPr id="169" name="l2"/>
          <p:cNvGrpSpPr/>
          <p:nvPr/>
        </p:nvGrpSpPr>
        <p:grpSpPr>
          <a:xfrm>
            <a:off x="4571400" y="800000"/>
            <a:ext cx="4343801" cy="2514601"/>
            <a:chOff x="0" y="0"/>
            <a:chExt cx="4343799" cy="2514600"/>
          </a:xfrm>
        </p:grpSpPr>
        <p:sp>
          <p:nvSpPr>
            <p:cNvPr id="167" name="Rectangle"/>
            <p:cNvSpPr/>
            <p:nvPr/>
          </p:nvSpPr>
          <p:spPr>
            <a:xfrm>
              <a:off x="0" y="0"/>
              <a:ext cx="4343800" cy="2514600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2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68" name="🚧 CHALLENGES I OVERCAME…"/>
            <p:cNvSpPr txBox="1"/>
            <p:nvPr/>
          </p:nvSpPr>
          <p:spPr>
            <a:xfrm>
              <a:off x="9525" y="9525"/>
              <a:ext cx="4324750" cy="1162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2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🚧 Challenges I overcame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was hard? How did you push through? What would you do differently?]</a:t>
              </a:r>
            </a:p>
          </p:txBody>
        </p:sp>
      </p:grpSp>
      <p:grpSp>
        <p:nvGrpSpPr>
          <p:cNvPr id="172" name="l3"/>
          <p:cNvGrpSpPr/>
          <p:nvPr/>
        </p:nvGrpSpPr>
        <p:grpSpPr>
          <a:xfrm>
            <a:off x="228600" y="3428700"/>
            <a:ext cx="4114800" cy="2971801"/>
            <a:chOff x="0" y="0"/>
            <a:chExt cx="4114800" cy="2971800"/>
          </a:xfrm>
        </p:grpSpPr>
        <p:sp>
          <p:nvSpPr>
            <p:cNvPr id="170" name="Rectangle"/>
            <p:cNvSpPr/>
            <p:nvPr/>
          </p:nvSpPr>
          <p:spPr>
            <a:xfrm>
              <a:off x="0" y="0"/>
              <a:ext cx="4114800" cy="2971800"/>
            </a:xfrm>
            <a:prstGeom prst="rect">
              <a:avLst/>
            </a:prstGeom>
            <a:solidFill>
              <a:srgbClr val="0F3460"/>
            </a:solidFill>
            <a:ln w="19050" cap="flat">
              <a:solidFill>
                <a:schemeClr val="accent1"/>
              </a:solidFill>
              <a:prstDash val="solid"/>
              <a:round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1" name="💡 ADVICE TO FUTURE INTERNS…"/>
            <p:cNvSpPr txBox="1"/>
            <p:nvPr/>
          </p:nvSpPr>
          <p:spPr>
            <a:xfrm>
              <a:off x="9525" y="9525"/>
              <a:ext cx="4095750" cy="14550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1"/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💡 Advice to future interns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advice would you give to the next group of SYEP interns?]</a:t>
              </a:r>
            </a:p>
          </p:txBody>
        </p:sp>
      </p:grpSp>
      <p:grpSp>
        <p:nvGrpSpPr>
          <p:cNvPr id="175" name="l4"/>
          <p:cNvGrpSpPr/>
          <p:nvPr/>
        </p:nvGrpSpPr>
        <p:grpSpPr>
          <a:xfrm>
            <a:off x="4571400" y="3428700"/>
            <a:ext cx="4343801" cy="2971801"/>
            <a:chOff x="0" y="0"/>
            <a:chExt cx="4343799" cy="2971800"/>
          </a:xfrm>
        </p:grpSpPr>
        <p:sp>
          <p:nvSpPr>
            <p:cNvPr id="173" name="Rectangle"/>
            <p:cNvSpPr/>
            <p:nvPr/>
          </p:nvSpPr>
          <p:spPr>
            <a:xfrm>
              <a:off x="0" y="0"/>
              <a:ext cx="4343800" cy="297180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t">
              <a:noAutofit/>
            </a:bodyPr>
            <a:lstStyle/>
            <a:p>
              <a:pPr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4" name="⭐ PROUDEST MOMENT…"/>
            <p:cNvSpPr txBox="1"/>
            <p:nvPr/>
          </p:nvSpPr>
          <p:spPr>
            <a:xfrm>
              <a:off x="0" y="0"/>
              <a:ext cx="4343800" cy="1162999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228600" tIns="228600" rIns="228600" bIns="228600" numCol="1" anchor="t">
              <a:spAutoFit/>
            </a:bodyPr>
            <a:lstStyle/>
            <a:p>
              <a:pPr>
                <a:defRPr sz="16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  <a:latin typeface="Arial Black"/>
                  <a:ea typeface="Arial Black"/>
                  <a:cs typeface="Arial Black"/>
                  <a:sym typeface="Arial Black"/>
                </a:defRPr>
              </a:pPr>
              <a:r>
                <a:t>⭐ Proudest moment</a:t>
              </a:r>
              <a:endParaRPr>
                <a:solidFill>
                  <a:srgbClr val="000000"/>
                </a:solidFill>
              </a:endParaRPr>
            </a:p>
            <a:p>
              <a:pPr>
                <a:defRPr sz="13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pPr>
              <a:r>
                <a:t>[What moment during this internship are you most proud of? What does it say about your growth?]</a:t>
              </a:r>
            </a:p>
          </p:txBody>
        </p:sp>
      </p:grpSp>
      <p:grpSp>
        <p:nvGrpSpPr>
          <p:cNvPr id="178" name="footer"/>
          <p:cNvGrpSpPr/>
          <p:nvPr/>
        </p:nvGrpSpPr>
        <p:grpSpPr>
          <a:xfrm>
            <a:off x="0" y="6572250"/>
            <a:ext cx="9144000" cy="285750"/>
            <a:chOff x="0" y="0"/>
            <a:chExt cx="9144000" cy="285750"/>
          </a:xfrm>
        </p:grpSpPr>
        <p:sp>
          <p:nvSpPr>
            <p:cNvPr id="176" name="Rectangle"/>
            <p:cNvSpPr/>
            <p:nvPr/>
          </p:nvSpPr>
          <p:spPr>
            <a:xfrm>
              <a:off x="0" y="0"/>
              <a:ext cx="9144000" cy="285750"/>
            </a:xfrm>
            <a:prstGeom prst="rect">
              <a:avLst/>
            </a:prstGeom>
            <a:solidFill>
              <a:schemeClr val="accent1"/>
            </a:solidFill>
            <a:ln w="12700" cap="flat">
              <a:noFill/>
              <a:miter lim="4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algn="ctr">
                <a:defRPr>
                  <a:solidFill>
                    <a:srgbClr val="000000"/>
                  </a:solidFill>
                </a:defRPr>
              </a:pPr>
            </a:p>
          </p:txBody>
        </p:sp>
        <p:sp>
          <p:nvSpPr>
            <p:cNvPr id="177" name="DYCD SYEP Tech Internship — Final Presentation Template  ·  Slide 9"/>
            <p:cNvSpPr txBox="1"/>
            <p:nvPr/>
          </p:nvSpPr>
          <p:spPr>
            <a:xfrm>
              <a:off x="45719" y="54159"/>
              <a:ext cx="9052562" cy="1774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defRPr sz="700">
                  <a:solidFill>
                    <a:schemeClr val="accent4">
                      <a:hueOff val="-1163793"/>
                      <a:satOff val="-100000"/>
                      <a:lumOff val="74525"/>
                    </a:schemeClr>
                  </a:solidFill>
                </a:defRPr>
              </a:lvl1pPr>
            </a:lstStyle>
            <a:p>
              <a:pPr/>
              <a:r>
                <a:t>DYCD SYEP Tech Internship — Final presentation template  ·  Slide 9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DYCD Theme">
  <a:themeElements>
    <a:clrScheme name="DYCD Theme">
      <a:dk1>
        <a:srgbClr val="0A2540"/>
      </a:dk1>
      <a:lt1>
        <a:srgbClr val="403B36"/>
      </a:lt1>
      <a:dk2>
        <a:srgbClr val="A7A7A7"/>
      </a:dk2>
      <a:lt2>
        <a:srgbClr val="535353"/>
      </a:lt2>
      <a:accent1>
        <a:srgbClr val="E84B00"/>
      </a:accent1>
      <a:accent2>
        <a:srgbClr val="FFE600"/>
      </a:accent2>
      <a:accent3>
        <a:srgbClr val="0A2540"/>
      </a:accent3>
      <a:accent4>
        <a:srgbClr val="822A00"/>
      </a:accent4>
      <a:accent5>
        <a:srgbClr val="8F8100"/>
      </a:accent5>
      <a:accent6>
        <a:srgbClr val="8F8F8F"/>
      </a:accent6>
      <a:hlink>
        <a:srgbClr val="0000FF"/>
      </a:hlink>
      <a:folHlink>
        <a:srgbClr val="FF00FF"/>
      </a:folHlink>
    </a:clrScheme>
    <a:fontScheme name="DYCD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YCD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1163793"/>
            <a:satOff val="-100000"/>
            <a:lumOff val="74525"/>
          </a:schemeClr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DYCD Theme">
  <a:themeElements>
    <a:clrScheme name="DYCD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E84B00"/>
      </a:accent1>
      <a:accent2>
        <a:srgbClr val="FFE600"/>
      </a:accent2>
      <a:accent3>
        <a:srgbClr val="0A2540"/>
      </a:accent3>
      <a:accent4>
        <a:srgbClr val="822A00"/>
      </a:accent4>
      <a:accent5>
        <a:srgbClr val="8F8100"/>
      </a:accent5>
      <a:accent6>
        <a:srgbClr val="8F8F8F"/>
      </a:accent6>
      <a:hlink>
        <a:srgbClr val="0000FF"/>
      </a:hlink>
      <a:folHlink>
        <a:srgbClr val="FF00FF"/>
      </a:folHlink>
    </a:clrScheme>
    <a:fontScheme name="DYCD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YCD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4">
            <a:hueOff val="-1163793"/>
            <a:satOff val="-100000"/>
            <a:lumOff val="74525"/>
          </a:schemeClr>
        </a:solidFill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3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